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63" r:id="rId3"/>
    <p:sldId id="261" r:id="rId4"/>
    <p:sldId id="265" r:id="rId5"/>
    <p:sldId id="271" r:id="rId6"/>
    <p:sldId id="267" r:id="rId7"/>
    <p:sldId id="268" r:id="rId8"/>
    <p:sldId id="272" r:id="rId9"/>
    <p:sldId id="277" r:id="rId10"/>
    <p:sldId id="943" r:id="rId11"/>
    <p:sldId id="278" r:id="rId12"/>
    <p:sldId id="945" r:id="rId13"/>
    <p:sldId id="946" r:id="rId14"/>
    <p:sldId id="269" r:id="rId15"/>
    <p:sldId id="94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A2E7"/>
    <a:srgbClr val="08A6D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BE764-54C8-434B-BAF3-D37AFF7D2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979B6C-FDCA-4422-958F-8A9F8E7BE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9765F-4A69-4505-BDE4-F3DCB58F0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75A4-4DEF-4A24-8719-78495DBC9CD1}" type="datetimeFigureOut">
              <a:rPr lang="en-IN" smtClean="0"/>
              <a:t>2021-10-11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0FFDC-8F8D-4B4C-90BE-A34C4423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67598-70B6-44C8-92A8-157BF15E4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4A507-EA4E-492C-8155-33E7745891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3072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B32E4-111A-4082-B01D-6599661AB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FA14C4-A8C9-4425-8D19-336675A37D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34DF1-2434-4370-A105-1D3ABED25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75A4-4DEF-4A24-8719-78495DBC9CD1}" type="datetimeFigureOut">
              <a:rPr lang="en-IN" smtClean="0"/>
              <a:t>2021-10-11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71904-F3B5-4140-8DB5-BF8848FB4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AD11F-0C8C-4F27-9057-3128647AE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4A507-EA4E-492C-8155-33E7745891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4512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E72080-4079-4DD2-A542-2A058D16D8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2A28E5-25B8-4FCD-87D8-BD5770367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F97BA-003B-4788-9C09-6960ABE82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75A4-4DEF-4A24-8719-78495DBC9CD1}" type="datetimeFigureOut">
              <a:rPr lang="en-IN" smtClean="0"/>
              <a:t>2021-10-11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CCCF1-10A3-42FA-B6B3-15576474D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4227E-ED7D-4687-8DF3-2C60F6A1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4A507-EA4E-492C-8155-33E7745891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0309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B1C24-E5E8-4A33-A762-166DDEBF1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EDF4A-06B7-4BD4-A1E1-B8F417956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777CD-FD7C-4E49-9BB7-2FAE24BDE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75A4-4DEF-4A24-8719-78495DBC9CD1}" type="datetimeFigureOut">
              <a:rPr lang="en-IN" smtClean="0"/>
              <a:t>2021-10-11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CD193-FC6D-43D6-8C61-AF3B2512D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D8394-F72D-4912-A078-1E6AB4218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4A507-EA4E-492C-8155-33E7745891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4363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51737-675D-4257-B326-0165D6A3C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C30B8-A53D-47C9-A10E-418BAF86F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6E3C8-FD6E-416F-BFC0-D4CFF3059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75A4-4DEF-4A24-8719-78495DBC9CD1}" type="datetimeFigureOut">
              <a:rPr lang="en-IN" smtClean="0"/>
              <a:t>2021-10-11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AB2BF-1650-4575-8BE7-943C0DA45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9D2D0-45F1-436E-BD18-016825A48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4A507-EA4E-492C-8155-33E7745891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5855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E8A5B-83F3-466E-9DEE-E0A19995F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964D1-C2B5-4213-AB97-8080E7D66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939765-A9FD-4CD6-9CE4-7F3A9ADAC3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3F3D3E-1403-46E8-A1A8-4B19C4810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75A4-4DEF-4A24-8719-78495DBC9CD1}" type="datetimeFigureOut">
              <a:rPr lang="en-IN" smtClean="0"/>
              <a:t>2021-10-11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164785-3CA1-472E-9581-56A3BB326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6C988-D830-499D-90EB-9F9F13910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4A507-EA4E-492C-8155-33E7745891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5448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FB50B-5E32-43AB-AF1D-D7CF14C98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F9F9F9-7E2F-4BEF-B86D-D34034770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46948C-F03C-41EB-9279-6AF1FDD040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DC3849-6DAF-4576-AFB7-FB1B6F5DD3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CFA4C7-7639-46B5-B58E-18D5F57D59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D8BA07-EB85-4B79-A2C9-C924AE9AE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75A4-4DEF-4A24-8719-78495DBC9CD1}" type="datetimeFigureOut">
              <a:rPr lang="en-IN" smtClean="0"/>
              <a:t>2021-10-11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A00F0C-0CB2-4B52-96EF-BE58CAD4A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7B635F-BCD8-4C0B-AFDE-F5612CE2D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4A507-EA4E-492C-8155-33E7745891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3864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3CE29-3543-4080-AC5C-2A17B95D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D43015-C983-4F96-B753-F3C8CA649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75A4-4DEF-4A24-8719-78495DBC9CD1}" type="datetimeFigureOut">
              <a:rPr lang="en-IN" smtClean="0"/>
              <a:t>2021-10-11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09D098-DF52-43CA-9359-AA871556A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140D30-1190-4F0C-A438-AC46F207D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4A507-EA4E-492C-8155-33E7745891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3301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6846EF-EE94-4158-BB11-E67C3BABC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75A4-4DEF-4A24-8719-78495DBC9CD1}" type="datetimeFigureOut">
              <a:rPr lang="en-IN" smtClean="0"/>
              <a:t>2021-10-11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7D00A0-929E-48B0-88BD-C0CD26B1A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111BB-D1D1-462A-B249-313B75847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4A507-EA4E-492C-8155-33E7745891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3083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2C8DF-0667-49DB-A0A9-0461AB314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7ED4F-E8E9-4B7C-8119-5D4FC345F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F804AE-7BE2-4D91-BF9F-6EA3FF622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735C84-9B1A-463A-8B95-911133221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75A4-4DEF-4A24-8719-78495DBC9CD1}" type="datetimeFigureOut">
              <a:rPr lang="en-IN" smtClean="0"/>
              <a:t>2021-10-11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082D9F-343C-4766-848B-5EB2C32BC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15701D-8540-4796-B1E2-902BA45E3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4A507-EA4E-492C-8155-33E7745891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1530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855AA-CE85-48A7-93D9-77528518B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474399-0AD7-4A45-B115-9EA5EB86FD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9C924E-DA94-414D-8EBA-D5D3AA34D4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EDDA35-578D-4EDA-ABA0-AA74B6CA8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75A4-4DEF-4A24-8719-78495DBC9CD1}" type="datetimeFigureOut">
              <a:rPr lang="en-IN" smtClean="0"/>
              <a:t>2021-10-11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F2853-0B8A-4ED6-8930-EFD6A1A24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47CF8-8600-48F6-B158-A7FB768E3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4A507-EA4E-492C-8155-33E7745891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4605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64FB8B-E743-480D-A63A-62E6C0A8E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7F0E5-81CA-4345-9927-515DBA21A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182B7-A9B8-41A3-B255-62106F1864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D75A4-4DEF-4A24-8719-78495DBC9CD1}" type="datetimeFigureOut">
              <a:rPr lang="en-IN" smtClean="0"/>
              <a:t>2021-10-11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C8941-4485-492F-8027-117B4F919F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9CB5F-4975-4516-B3A4-B05A12E18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4A507-EA4E-492C-8155-33E7745891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0753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33B80-C1FE-4AED-B8D7-83264A70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274814"/>
            <a:ext cx="10821237" cy="961266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002060"/>
                </a:solidFill>
              </a:rPr>
              <a:t>Hardware Components: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6FD8C78-B7F9-44D0-AEFA-FFB51598F9E5}"/>
              </a:ext>
            </a:extLst>
          </p:cNvPr>
          <p:cNvGrpSpPr/>
          <p:nvPr/>
        </p:nvGrpSpPr>
        <p:grpSpPr>
          <a:xfrm>
            <a:off x="440635" y="1237601"/>
            <a:ext cx="11576127" cy="5358310"/>
            <a:chOff x="440635" y="1237601"/>
            <a:chExt cx="11576127" cy="5358310"/>
          </a:xfrm>
        </p:grpSpPr>
        <p:pic>
          <p:nvPicPr>
            <p:cNvPr id="2060" name="Picture 12" descr="Image result for DC motor">
              <a:extLst>
                <a:ext uri="{FF2B5EF4-FFF2-40B4-BE49-F238E27FC236}">
                  <a16:creationId xmlns:a16="http://schemas.microsoft.com/office/drawing/2014/main" id="{02D2531C-9936-4ED0-93C5-A4EF9E2164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57" b="7518"/>
            <a:stretch/>
          </p:blipFill>
          <p:spPr bwMode="auto">
            <a:xfrm>
              <a:off x="3817056" y="5009860"/>
              <a:ext cx="2362200" cy="1586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D75718A-754D-46FD-9A55-774899570F9E}"/>
                </a:ext>
              </a:extLst>
            </p:cNvPr>
            <p:cNvGrpSpPr/>
            <p:nvPr/>
          </p:nvGrpSpPr>
          <p:grpSpPr>
            <a:xfrm>
              <a:off x="440635" y="1237601"/>
              <a:ext cx="11576127" cy="5093252"/>
              <a:chOff x="440635" y="1237601"/>
              <a:chExt cx="11576127" cy="5093252"/>
            </a:xfrm>
          </p:grpSpPr>
          <p:sp>
            <p:nvSpPr>
              <p:cNvPr id="2048" name="TextBox 2047">
                <a:extLst>
                  <a:ext uri="{FF2B5EF4-FFF2-40B4-BE49-F238E27FC236}">
                    <a16:creationId xmlns:a16="http://schemas.microsoft.com/office/drawing/2014/main" id="{7E05CBD9-8F95-4EDD-910C-ECEA38276DD1}"/>
                  </a:ext>
                </a:extLst>
              </p:cNvPr>
              <p:cNvSpPr txBox="1"/>
              <p:nvPr/>
            </p:nvSpPr>
            <p:spPr>
              <a:xfrm>
                <a:off x="10210627" y="1714183"/>
                <a:ext cx="18061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Raspberry pi cam</a:t>
                </a:r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7BA949C7-5F69-46D1-81C3-C6BBF66C0E1D}"/>
                  </a:ext>
                </a:extLst>
              </p:cNvPr>
              <p:cNvGrpSpPr/>
              <p:nvPr/>
            </p:nvGrpSpPr>
            <p:grpSpPr>
              <a:xfrm>
                <a:off x="440635" y="1237601"/>
                <a:ext cx="11108988" cy="5093252"/>
                <a:chOff x="838200" y="1343078"/>
                <a:chExt cx="11108988" cy="5093252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4A16167D-9727-4358-A7F6-9ABFFE5F1E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67" b="4735"/>
                <a:stretch/>
              </p:blipFill>
              <p:spPr>
                <a:xfrm>
                  <a:off x="4455031" y="2232301"/>
                  <a:ext cx="3008245" cy="2458969"/>
                </a:xfrm>
                <a:prstGeom prst="rect">
                  <a:avLst/>
                </a:prstGeom>
              </p:spPr>
            </p:pic>
            <p:pic>
              <p:nvPicPr>
                <p:cNvPr id="2052" name="Picture 4" descr="Image result for raspberry pi">
                  <a:extLst>
                    <a:ext uri="{FF2B5EF4-FFF2-40B4-BE49-F238E27FC236}">
                      <a16:creationId xmlns:a16="http://schemas.microsoft.com/office/drawing/2014/main" id="{9995825E-0B21-48CE-8F20-06E8E6D3B1C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223" b="4082"/>
                <a:stretch/>
              </p:blipFill>
              <p:spPr bwMode="auto">
                <a:xfrm>
                  <a:off x="8911589" y="3068249"/>
                  <a:ext cx="1934381" cy="109993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54" name="Picture 6" descr="Image result for pi cam">
                  <a:extLst>
                    <a:ext uri="{FF2B5EF4-FFF2-40B4-BE49-F238E27FC236}">
                      <a16:creationId xmlns:a16="http://schemas.microsoft.com/office/drawing/2014/main" id="{73A66F34-378D-43A0-B81F-703542F20D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960" t="15755" r="30660" b="27540"/>
                <a:stretch/>
              </p:blipFill>
              <p:spPr bwMode="auto">
                <a:xfrm>
                  <a:off x="9223513" y="1343078"/>
                  <a:ext cx="890323" cy="1099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56" name="Picture 8" descr="Image result for H Bridge L298d">
                  <a:extLst>
                    <a:ext uri="{FF2B5EF4-FFF2-40B4-BE49-F238E27FC236}">
                      <a16:creationId xmlns:a16="http://schemas.microsoft.com/office/drawing/2014/main" id="{2C3EFAA7-4E07-4482-BFDD-D01594721DF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844" r="11392"/>
                <a:stretch/>
              </p:blipFill>
              <p:spPr bwMode="auto">
                <a:xfrm>
                  <a:off x="1641116" y="4253196"/>
                  <a:ext cx="1780095" cy="183476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58" name="Picture 10" descr="Image result for lipo battery">
                  <a:extLst>
                    <a:ext uri="{FF2B5EF4-FFF2-40B4-BE49-F238E27FC236}">
                      <a16:creationId xmlns:a16="http://schemas.microsoft.com/office/drawing/2014/main" id="{08675503-6275-412D-925B-C27BBD9E2B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109" t="8498" r="8650" b="15019"/>
                <a:stretch/>
              </p:blipFill>
              <p:spPr bwMode="auto">
                <a:xfrm>
                  <a:off x="838200" y="1591227"/>
                  <a:ext cx="2213113" cy="128214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2" name="Picture 14" descr="Image result for toy wheel">
                  <a:extLst>
                    <a:ext uri="{FF2B5EF4-FFF2-40B4-BE49-F238E27FC236}">
                      <a16:creationId xmlns:a16="http://schemas.microsoft.com/office/drawing/2014/main" id="{3D581AE3-5CB6-4664-9179-EF39595833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268236" y="4768420"/>
                  <a:ext cx="1667910" cy="16679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78BC8F57-8BE2-416D-9617-2F2C8B284DA9}"/>
                    </a:ext>
                  </a:extLst>
                </p:cNvPr>
                <p:cNvCxnSpPr/>
                <p:nvPr/>
              </p:nvCxnSpPr>
              <p:spPr>
                <a:xfrm flipH="1">
                  <a:off x="6841325" y="3743659"/>
                  <a:ext cx="2299364" cy="16573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EABE60DD-F623-4AD0-823D-72FBD03D0A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01841" y="1932336"/>
                  <a:ext cx="2035526" cy="131198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3645E361-EACB-48F7-9406-786C51E3DE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814027" y="4432180"/>
                  <a:ext cx="1889337" cy="89518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6825FF59-54A6-46BE-BF38-C7C20C14DE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39409" y="4202284"/>
                  <a:ext cx="556591" cy="136026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671E3E89-7A1A-4FCA-931D-E86F5E93C1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80412" y="4162695"/>
                  <a:ext cx="2300833" cy="68793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86C5B00E-45C6-4EE5-930A-A24571ACC5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51313" y="2545460"/>
                  <a:ext cx="1644925" cy="70908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5019DA6-47E5-47DE-8673-C693E7C98117}"/>
                    </a:ext>
                  </a:extLst>
                </p:cNvPr>
                <p:cNvSpPr txBox="1"/>
                <p:nvPr/>
              </p:nvSpPr>
              <p:spPr>
                <a:xfrm>
                  <a:off x="10414845" y="3909391"/>
                  <a:ext cx="15323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Raspberry pi 2</a:t>
                  </a: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50A381A-2995-4891-BE58-61B239C842CA}"/>
                    </a:ext>
                  </a:extLst>
                </p:cNvPr>
                <p:cNvSpPr txBox="1"/>
                <p:nvPr/>
              </p:nvSpPr>
              <p:spPr>
                <a:xfrm>
                  <a:off x="9944518" y="5330256"/>
                  <a:ext cx="8851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Wheels</a:t>
                  </a: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82C430B-B3B6-415F-B325-9D94B1AE2C17}"/>
                    </a:ext>
                  </a:extLst>
                </p:cNvPr>
                <p:cNvSpPr txBox="1"/>
                <p:nvPr/>
              </p:nvSpPr>
              <p:spPr>
                <a:xfrm>
                  <a:off x="6576821" y="5924604"/>
                  <a:ext cx="10865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DC motor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5F899BA9-A170-4B9F-BA4A-025CCFDA0A7A}"/>
                    </a:ext>
                  </a:extLst>
                </p:cNvPr>
                <p:cNvSpPr txBox="1"/>
                <p:nvPr/>
              </p:nvSpPr>
              <p:spPr>
                <a:xfrm>
                  <a:off x="2904556" y="5535021"/>
                  <a:ext cx="15263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Motor Control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A3BB3D8-7082-49E5-95B1-6125CF4E4371}"/>
                    </a:ext>
                  </a:extLst>
                </p:cNvPr>
                <p:cNvSpPr txBox="1"/>
                <p:nvPr/>
              </p:nvSpPr>
              <p:spPr>
                <a:xfrm>
                  <a:off x="1639607" y="2971942"/>
                  <a:ext cx="137717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Li-Po Battery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02423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56B39-2775-4BAF-A41E-5A69D827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183" y="153192"/>
            <a:ext cx="10386391" cy="10262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Mnist model Dataset: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3CDFB-19F0-4B23-80C4-BC84FC26E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182" y="1253331"/>
            <a:ext cx="10664687" cy="5240234"/>
          </a:xfrm>
        </p:spPr>
        <p:txBody>
          <a:bodyPr/>
          <a:lstStyle/>
          <a:p>
            <a:r>
              <a:rPr lang="en-US" sz="2000" dirty="0"/>
              <a:t>Mnist model was trained with 70000 images</a:t>
            </a:r>
          </a:p>
          <a:p>
            <a:r>
              <a:rPr lang="en-US" sz="2000" dirty="0"/>
              <a:t>Train set:</a:t>
            </a:r>
          </a:p>
          <a:p>
            <a:pPr marL="457200" lvl="1" indent="0">
              <a:buNone/>
            </a:pPr>
            <a:r>
              <a:rPr lang="en-US" sz="1800" dirty="0"/>
              <a:t>   30000: Original images</a:t>
            </a:r>
          </a:p>
          <a:p>
            <a:pPr marL="457200" lvl="1" indent="0">
              <a:buNone/>
            </a:pPr>
            <a:r>
              <a:rPr lang="en-US" sz="1800" dirty="0"/>
              <a:t>   30000: Vertically flipped images</a:t>
            </a:r>
          </a:p>
          <a:p>
            <a:r>
              <a:rPr lang="en-US" sz="2000" dirty="0"/>
              <a:t>Test set:</a:t>
            </a:r>
          </a:p>
          <a:p>
            <a:pPr marL="457200" lvl="1" indent="0">
              <a:buNone/>
            </a:pPr>
            <a:r>
              <a:rPr lang="en-US" sz="1800" dirty="0"/>
              <a:t>   5000: Original images</a:t>
            </a:r>
          </a:p>
          <a:p>
            <a:pPr marL="457200" lvl="1" indent="0">
              <a:buNone/>
            </a:pPr>
            <a:r>
              <a:rPr lang="en-US" sz="1800" dirty="0"/>
              <a:t>   5000: Vertically and horizontally flipped images</a:t>
            </a:r>
          </a:p>
          <a:p>
            <a:r>
              <a:rPr lang="en-US" sz="1800" dirty="0"/>
              <a:t>Train accuracy: </a:t>
            </a:r>
            <a:r>
              <a:rPr lang="en-US" sz="2000" b="1" dirty="0">
                <a:solidFill>
                  <a:srgbClr val="FF0000"/>
                </a:solidFill>
              </a:rPr>
              <a:t>98.7% </a:t>
            </a:r>
          </a:p>
          <a:p>
            <a:r>
              <a:rPr lang="en-US" sz="1800" dirty="0"/>
              <a:t>Test accuracy: </a:t>
            </a:r>
            <a:r>
              <a:rPr lang="en-US" sz="2000" b="1" dirty="0">
                <a:solidFill>
                  <a:srgbClr val="FF0000"/>
                </a:solidFill>
              </a:rPr>
              <a:t>98.8%</a:t>
            </a:r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926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7B634-FA2E-4151-91C4-CB4C6A377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2060"/>
                </a:solidFill>
              </a:rPr>
              <a:t>Mnist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63083-176E-4D7C-9568-F53DA2FF2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50150"/>
          </a:xfrm>
        </p:spPr>
        <p:txBody>
          <a:bodyPr/>
          <a:lstStyle/>
          <a:p>
            <a:r>
              <a:rPr lang="en-IN" dirty="0"/>
              <a:t>The Mnist model is trained on all the original images as well as augmented (Vertically flipped) images.</a:t>
            </a:r>
          </a:p>
        </p:txBody>
      </p:sp>
      <p:pic>
        <p:nvPicPr>
          <p:cNvPr id="1026" name="Picture 2" descr="Image result for small car png">
            <a:extLst>
              <a:ext uri="{FF2B5EF4-FFF2-40B4-BE49-F238E27FC236}">
                <a16:creationId xmlns:a16="http://schemas.microsoft.com/office/drawing/2014/main" id="{F0D68432-0937-40D6-9C76-2EC173B34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272" y="3040966"/>
            <a:ext cx="1133622" cy="113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mall car png">
            <a:extLst>
              <a:ext uri="{FF2B5EF4-FFF2-40B4-BE49-F238E27FC236}">
                <a16:creationId xmlns:a16="http://schemas.microsoft.com/office/drawing/2014/main" id="{64E5A90C-617D-472B-8B0B-8C3F3C312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036" y="3044483"/>
            <a:ext cx="1133622" cy="113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D19947-0732-4B61-8B0B-71C98A9BA94E}"/>
              </a:ext>
            </a:extLst>
          </p:cNvPr>
          <p:cNvCxnSpPr/>
          <p:nvPr/>
        </p:nvCxnSpPr>
        <p:spPr>
          <a:xfrm>
            <a:off x="3307083" y="4001294"/>
            <a:ext cx="0" cy="491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DD1D2CF-0628-4936-ACD6-8F033E0C8CD1}"/>
              </a:ext>
            </a:extLst>
          </p:cNvPr>
          <p:cNvCxnSpPr/>
          <p:nvPr/>
        </p:nvCxnSpPr>
        <p:spPr>
          <a:xfrm>
            <a:off x="7613847" y="3968317"/>
            <a:ext cx="0" cy="491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Image result for 2 png logo">
            <a:extLst>
              <a:ext uri="{FF2B5EF4-FFF2-40B4-BE49-F238E27FC236}">
                <a16:creationId xmlns:a16="http://schemas.microsoft.com/office/drawing/2014/main" id="{684220D7-F3B1-469D-9467-1506ED53E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012" y="4507651"/>
            <a:ext cx="514142" cy="66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mage result for 2 png logo">
            <a:extLst>
              <a:ext uri="{FF2B5EF4-FFF2-40B4-BE49-F238E27FC236}">
                <a16:creationId xmlns:a16="http://schemas.microsoft.com/office/drawing/2014/main" id="{500A2750-03E4-4307-A150-214FD546F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356776" y="4459510"/>
            <a:ext cx="514142" cy="66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799508-8450-43CC-A75B-FB109978BEC6}"/>
              </a:ext>
            </a:extLst>
          </p:cNvPr>
          <p:cNvSpPr txBox="1"/>
          <p:nvPr/>
        </p:nvSpPr>
        <p:spPr>
          <a:xfrm>
            <a:off x="1099930" y="5499652"/>
            <a:ext cx="99523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By assigning  distinct number to each node, we can identify the location of the bot.</a:t>
            </a:r>
          </a:p>
          <a:p>
            <a:r>
              <a:rPr lang="en-IN" b="1" dirty="0">
                <a:solidFill>
                  <a:srgbClr val="00B050"/>
                </a:solidFill>
              </a:rPr>
              <a:t>L.2  &amp;  L.3 Rectified</a:t>
            </a:r>
          </a:p>
          <a:p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25371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96634-A0C3-479E-9517-A1219CD5B5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solidFill>
                  <a:srgbClr val="002060"/>
                </a:solidFill>
              </a:rPr>
              <a:t>Phase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C74D9D-E244-4098-AEDD-E37F0014BA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1443" y="3508100"/>
            <a:ext cx="8309113" cy="1655762"/>
          </a:xfrm>
        </p:spPr>
        <p:txBody>
          <a:bodyPr/>
          <a:lstStyle/>
          <a:p>
            <a:r>
              <a:rPr lang="en-IN" dirty="0"/>
              <a:t>Powering motors </a:t>
            </a:r>
          </a:p>
        </p:txBody>
      </p:sp>
    </p:spTree>
    <p:extLst>
      <p:ext uri="{BB962C8B-B14F-4D97-AF65-F5344CB8AC3E}">
        <p14:creationId xmlns:p14="http://schemas.microsoft.com/office/powerpoint/2010/main" val="2001855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2871C-D1D3-4273-A6E7-6396FF172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30" y="28459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Defining ratios to power motors 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2060"/>
                </a:solidFill>
              </a:rPr>
              <a:t>according to the angle predicted: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1AFFD-56AA-4E8B-9C03-792498CD0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391" y="1825625"/>
            <a:ext cx="10810461" cy="454798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Step1: Calculating number of rotations of a motor taking 90 degree turn.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Step2: Calculating the angle associated to each degree of rotation.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Step3: Getting power ratio </a:t>
            </a:r>
            <a:endParaRPr lang="en-US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FF0000"/>
                </a:solidFill>
              </a:rPr>
              <a:t>                        power = speed*100 (Full power 90 degree rotation)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FF0000"/>
                </a:solidFill>
              </a:rPr>
              <a:t>                        power = (motor_error *Steering_angle  + Steering_angle*1.1 )*Speed   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90686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21B8-0654-477B-B2E7-AA9CF5F68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43" y="334980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rgbClr val="002060"/>
                </a:solidFill>
              </a:rPr>
              <a:t>Key challenges: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7C78F-FE22-40C8-B447-169DCB6F5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69" y="1372318"/>
            <a:ext cx="10730948" cy="4905789"/>
          </a:xfrm>
        </p:spPr>
        <p:txBody>
          <a:bodyPr>
            <a:normAutofit/>
          </a:bodyPr>
          <a:lstStyle/>
          <a:p>
            <a:endParaRPr lang="en-IN" sz="2400" dirty="0"/>
          </a:p>
          <a:p>
            <a:pPr algn="just"/>
            <a:r>
              <a:rPr lang="en-IN" sz="2400" dirty="0"/>
              <a:t>Getting good precisions in dataset.</a:t>
            </a:r>
          </a:p>
          <a:p>
            <a:pPr algn="just"/>
            <a:r>
              <a:rPr lang="en-IN" sz="2400" dirty="0"/>
              <a:t>Dataset is not similar to any of pretrained CNN models hence transfer learning is not of much use, new CNN architecture is designed.</a:t>
            </a:r>
          </a:p>
          <a:p>
            <a:pPr algn="just"/>
            <a:r>
              <a:rPr lang="en-IN" sz="2400" dirty="0"/>
              <a:t>Very slow computation in Pi 2, the number of frame it can process is 10-11 approx. This impacts adversely on the bot’s performance.</a:t>
            </a:r>
          </a:p>
          <a:p>
            <a:pPr algn="just"/>
            <a:r>
              <a:rPr lang="en-IN" sz="2400" dirty="0"/>
              <a:t>With the current camera, the vision of the bot is restricted to very small range. So, probability to convergence back to track when turn is very sharp becomes less.</a:t>
            </a:r>
          </a:p>
          <a:p>
            <a:pPr algn="just"/>
            <a:r>
              <a:rPr lang="en-IN" sz="2400" dirty="0"/>
              <a:t>To divide power to the DC motors without in very accurate ratio according to the angle predicted by the Neural Network Model.</a:t>
            </a:r>
          </a:p>
          <a:p>
            <a:pPr algn="just"/>
            <a:r>
              <a:rPr lang="en-US" sz="2400" dirty="0"/>
              <a:t>The number of rotations for a certain degree changes with speed supplied to the motor, there is no feedback mechanism with current type of motor used. </a:t>
            </a:r>
          </a:p>
          <a:p>
            <a:pPr algn="just"/>
            <a:endParaRPr lang="en-IN" sz="2400" dirty="0"/>
          </a:p>
          <a:p>
            <a:endParaRPr lang="en-IN" sz="2400" dirty="0"/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148865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320E0-9AA4-4117-A4AE-061B483F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3760" y="2559394"/>
            <a:ext cx="6644309" cy="205236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>
                <a:solidFill>
                  <a:srgbClr val="002060"/>
                </a:solidFill>
              </a:rPr>
              <a:t>Thank You</a:t>
            </a:r>
          </a:p>
          <a:p>
            <a:pPr marL="0" indent="0" algn="ctr">
              <a:buNone/>
            </a:pPr>
            <a:r>
              <a:rPr lang="en-US" sz="3200" dirty="0">
                <a:solidFill>
                  <a:srgbClr val="002060"/>
                </a:solidFill>
              </a:rPr>
              <a:t>Your suggestions are valuable….</a:t>
            </a:r>
          </a:p>
        </p:txBody>
      </p:sp>
    </p:spTree>
    <p:extLst>
      <p:ext uri="{BB962C8B-B14F-4D97-AF65-F5344CB8AC3E}">
        <p14:creationId xmlns:p14="http://schemas.microsoft.com/office/powerpoint/2010/main" val="1926323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96634-A0C3-479E-9517-A1219CD5B5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solidFill>
                  <a:srgbClr val="002060"/>
                </a:solidFill>
              </a:rPr>
              <a:t>Phase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C74D9D-E244-4098-AEDD-E37F0014BA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Dataset collection for training the Neural Network Model for the Bot.</a:t>
            </a:r>
          </a:p>
          <a:p>
            <a:r>
              <a:rPr lang="en-IN" dirty="0"/>
              <a:t>Bot (V 2.0) (Autonomous Bot)</a:t>
            </a:r>
          </a:p>
        </p:txBody>
      </p:sp>
    </p:spTree>
    <p:extLst>
      <p:ext uri="{BB962C8B-B14F-4D97-AF65-F5344CB8AC3E}">
        <p14:creationId xmlns:p14="http://schemas.microsoft.com/office/powerpoint/2010/main" val="3430422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AE3E0-CED9-402C-8405-6565EC4F1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627" y="714319"/>
            <a:ext cx="11436559" cy="311425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IN" sz="5200" dirty="0">
                <a:solidFill>
                  <a:srgbClr val="002060"/>
                </a:solidFill>
                <a:latin typeface="+mj-lt"/>
              </a:rPr>
              <a:t>Dataset</a:t>
            </a:r>
            <a:r>
              <a:rPr lang="en-IN" sz="3500" dirty="0">
                <a:solidFill>
                  <a:srgbClr val="002060"/>
                </a:solidFill>
                <a:latin typeface="+mj-lt"/>
              </a:rPr>
              <a:t> </a:t>
            </a:r>
            <a:r>
              <a:rPr lang="en-IN" sz="5200" dirty="0">
                <a:solidFill>
                  <a:srgbClr val="002060"/>
                </a:solidFill>
                <a:latin typeface="+mj-lt"/>
              </a:rPr>
              <a:t>Collection</a:t>
            </a:r>
            <a:r>
              <a:rPr lang="en-IN" sz="3500" dirty="0">
                <a:solidFill>
                  <a:srgbClr val="002060"/>
                </a:solidFill>
                <a:latin typeface="+mj-lt"/>
              </a:rPr>
              <a:t>:</a:t>
            </a:r>
          </a:p>
          <a:p>
            <a:pPr marL="0" indent="0">
              <a:buNone/>
            </a:pPr>
            <a:endParaRPr lang="en-IN" sz="2400" dirty="0">
              <a:solidFill>
                <a:srgbClr val="00B0F0"/>
              </a:solidFill>
            </a:endParaRPr>
          </a:p>
          <a:p>
            <a:pPr lvl="1" algn="just"/>
            <a:r>
              <a:rPr lang="en-IN" sz="2000" dirty="0"/>
              <a:t>The bot was running with PID controllers, uses a control loop feedback mechanism to control navigation of the bot along the track. </a:t>
            </a:r>
          </a:p>
          <a:p>
            <a:pPr lvl="1" algn="just"/>
            <a:r>
              <a:rPr lang="en-IN" sz="2000" dirty="0"/>
              <a:t>It draws a contour around the lane and finds the angle between the line (always pointing to 0 degree) for each frame.</a:t>
            </a:r>
          </a:p>
          <a:p>
            <a:pPr lvl="1" algn="just"/>
            <a:r>
              <a:rPr lang="en-IN" sz="2000" dirty="0"/>
              <a:t>Captures that frame and record the angle.</a:t>
            </a:r>
          </a:p>
          <a:p>
            <a:endParaRPr lang="en-IN" sz="1600" dirty="0"/>
          </a:p>
          <a:p>
            <a:endParaRPr lang="en-IN" sz="1600" dirty="0"/>
          </a:p>
          <a:p>
            <a:pPr marL="0" indent="0">
              <a:buNone/>
            </a:pPr>
            <a:r>
              <a:rPr lang="en-IN" sz="3000" dirty="0"/>
              <a:t>Example:</a:t>
            </a:r>
          </a:p>
          <a:p>
            <a:endParaRPr lang="en-IN" sz="14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E4957A-45BE-497A-ABCB-F138CC5CAFFE}"/>
              </a:ext>
            </a:extLst>
          </p:cNvPr>
          <p:cNvCxnSpPr>
            <a:cxnSpLocks/>
          </p:cNvCxnSpPr>
          <p:nvPr/>
        </p:nvCxnSpPr>
        <p:spPr>
          <a:xfrm>
            <a:off x="8876481" y="3708715"/>
            <a:ext cx="0" cy="28160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38E4C08-1980-432F-9108-3E87E80F7816}"/>
              </a:ext>
            </a:extLst>
          </p:cNvPr>
          <p:cNvSpPr txBox="1"/>
          <p:nvPr/>
        </p:nvSpPr>
        <p:spPr>
          <a:xfrm>
            <a:off x="8876480" y="3662481"/>
            <a:ext cx="32057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Dataset collected at the rate of </a:t>
            </a:r>
            <a:r>
              <a:rPr lang="en-US" dirty="0">
                <a:solidFill>
                  <a:srgbClr val="FF0000"/>
                </a:solidFill>
              </a:rPr>
              <a:t>19fps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Total Size: </a:t>
            </a:r>
            <a:r>
              <a:rPr lang="en-US" dirty="0">
                <a:solidFill>
                  <a:srgbClr val="FF0000"/>
                </a:solidFill>
              </a:rPr>
              <a:t>0.9GB</a:t>
            </a:r>
          </a:p>
          <a:p>
            <a:endParaRPr lang="en-US" dirty="0"/>
          </a:p>
          <a:p>
            <a:r>
              <a:rPr lang="en-US" dirty="0"/>
              <a:t>Contains image of dimension </a:t>
            </a:r>
            <a:r>
              <a:rPr lang="en-US" dirty="0">
                <a:solidFill>
                  <a:srgbClr val="FF0000"/>
                </a:solidFill>
              </a:rPr>
              <a:t>(184x320)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1582</a:t>
            </a:r>
            <a:r>
              <a:rPr lang="en-US" dirty="0"/>
              <a:t> Images and steering angles. (5-6 min)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331A22A-F700-45A2-BF0A-C8AF03F748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91" t="5366" r="2782" b="5535"/>
          <a:stretch/>
        </p:blipFill>
        <p:spPr>
          <a:xfrm>
            <a:off x="1371611" y="4242934"/>
            <a:ext cx="3392551" cy="2151241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6E3D2AD-9C43-4375-9CD9-22FBF7E9AEDD}"/>
              </a:ext>
            </a:extLst>
          </p:cNvPr>
          <p:cNvGrpSpPr/>
          <p:nvPr/>
        </p:nvGrpSpPr>
        <p:grpSpPr>
          <a:xfrm>
            <a:off x="6838524" y="4242934"/>
            <a:ext cx="496156" cy="2102861"/>
            <a:chOff x="6551512" y="3216561"/>
            <a:chExt cx="496156" cy="210286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D02DD79-EDB4-4368-B885-697CA2872AEE}"/>
                </a:ext>
              </a:extLst>
            </p:cNvPr>
            <p:cNvSpPr/>
            <p:nvPr/>
          </p:nvSpPr>
          <p:spPr>
            <a:xfrm rot="20046927">
              <a:off x="6551512" y="3216561"/>
              <a:ext cx="496156" cy="209989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D8DD8D-D7AE-4231-96E8-75F0AFDB87D8}"/>
                </a:ext>
              </a:extLst>
            </p:cNvPr>
            <p:cNvCxnSpPr/>
            <p:nvPr/>
          </p:nvCxnSpPr>
          <p:spPr>
            <a:xfrm flipV="1">
              <a:off x="7036904" y="4425489"/>
              <a:ext cx="0" cy="893933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11E2F648-899E-4035-980A-C7C61A431145}"/>
                </a:ext>
              </a:extLst>
            </p:cNvPr>
            <p:cNvSpPr/>
            <p:nvPr/>
          </p:nvSpPr>
          <p:spPr>
            <a:xfrm>
              <a:off x="6652592" y="4876800"/>
              <a:ext cx="384312" cy="45719"/>
            </a:xfrm>
            <a:prstGeom prst="arc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6530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39A6F-CCFD-49BE-BEAC-006435009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627" y="292982"/>
            <a:ext cx="10515600" cy="907084"/>
          </a:xfrm>
        </p:spPr>
        <p:txBody>
          <a:bodyPr/>
          <a:lstStyle/>
          <a:p>
            <a:r>
              <a:rPr lang="en-IN" dirty="0">
                <a:solidFill>
                  <a:srgbClr val="002060"/>
                </a:solidFill>
              </a:rPr>
              <a:t>Dataset samples: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99BC93-868C-48B0-852B-6750E77DA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155" y="2035315"/>
            <a:ext cx="1068999" cy="773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A9CB95-90A0-47A9-B24D-096F253CBCF7}"/>
              </a:ext>
            </a:extLst>
          </p:cNvPr>
          <p:cNvSpPr txBox="1"/>
          <p:nvPr/>
        </p:nvSpPr>
        <p:spPr>
          <a:xfrm>
            <a:off x="1484244" y="1272210"/>
            <a:ext cx="1524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Frames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B94415-8777-4104-ADB2-7EB72A10EA7E}"/>
              </a:ext>
            </a:extLst>
          </p:cNvPr>
          <p:cNvSpPr txBox="1"/>
          <p:nvPr/>
        </p:nvSpPr>
        <p:spPr>
          <a:xfrm>
            <a:off x="6095999" y="1356080"/>
            <a:ext cx="2385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Steering angle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811805-5057-4E1C-A8E3-65F798ECC15E}"/>
              </a:ext>
            </a:extLst>
          </p:cNvPr>
          <p:cNvSpPr txBox="1"/>
          <p:nvPr/>
        </p:nvSpPr>
        <p:spPr>
          <a:xfrm>
            <a:off x="6503775" y="2261966"/>
            <a:ext cx="986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-13.522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7C6CAD-46E5-41A9-8248-E5DFD9FDA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534" y="2988108"/>
            <a:ext cx="1052620" cy="7116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EAD02D-BC73-4071-B2FB-0C4A527F0174}"/>
              </a:ext>
            </a:extLst>
          </p:cNvPr>
          <p:cNvSpPr txBox="1"/>
          <p:nvPr/>
        </p:nvSpPr>
        <p:spPr>
          <a:xfrm>
            <a:off x="6503774" y="3317202"/>
            <a:ext cx="986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-14.001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35C03C-4EAF-46CC-9E74-A7C7E36BF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899" y="3878959"/>
            <a:ext cx="1064256" cy="7157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A92A22-CE04-48D9-9B86-B76BB887BD02}"/>
              </a:ext>
            </a:extLst>
          </p:cNvPr>
          <p:cNvSpPr txBox="1"/>
          <p:nvPr/>
        </p:nvSpPr>
        <p:spPr>
          <a:xfrm>
            <a:off x="6503774" y="4197683"/>
            <a:ext cx="986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12.699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3B06807-3E8B-46C0-B241-5124F8CC50E8}"/>
              </a:ext>
            </a:extLst>
          </p:cNvPr>
          <p:cNvCxnSpPr>
            <a:cxnSpLocks/>
          </p:cNvCxnSpPr>
          <p:nvPr/>
        </p:nvCxnSpPr>
        <p:spPr>
          <a:xfrm>
            <a:off x="954157" y="1879300"/>
            <a:ext cx="75272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22657F0-B3B3-467C-84CE-4F7576B5F801}"/>
              </a:ext>
            </a:extLst>
          </p:cNvPr>
          <p:cNvCxnSpPr>
            <a:cxnSpLocks/>
          </p:cNvCxnSpPr>
          <p:nvPr/>
        </p:nvCxnSpPr>
        <p:spPr>
          <a:xfrm>
            <a:off x="4717773" y="1377604"/>
            <a:ext cx="0" cy="5327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A1FD5DB-D7E0-4BC2-99E3-8907C834F9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07"/>
          <a:stretch/>
        </p:blipFill>
        <p:spPr>
          <a:xfrm>
            <a:off x="1441637" y="4788898"/>
            <a:ext cx="1104633" cy="7738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E9A018-BAD5-4C25-BC61-002AB79F2B2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2" t="-329" r="22033" b="1"/>
          <a:stretch/>
        </p:blipFill>
        <p:spPr>
          <a:xfrm>
            <a:off x="1484245" y="5756907"/>
            <a:ext cx="1104632" cy="85242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4A64325-0701-4290-8D4B-3C3D96F3631B}"/>
              </a:ext>
            </a:extLst>
          </p:cNvPr>
          <p:cNvSpPr txBox="1"/>
          <p:nvPr/>
        </p:nvSpPr>
        <p:spPr>
          <a:xfrm>
            <a:off x="6464021" y="5078164"/>
            <a:ext cx="986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40.699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256E42-ADE7-4210-B575-76C37B6D1B29}"/>
              </a:ext>
            </a:extLst>
          </p:cNvPr>
          <p:cNvSpPr txBox="1"/>
          <p:nvPr/>
        </p:nvSpPr>
        <p:spPr>
          <a:xfrm>
            <a:off x="6464020" y="5998455"/>
            <a:ext cx="986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30.699</a:t>
            </a:r>
          </a:p>
        </p:txBody>
      </p:sp>
    </p:spTree>
    <p:extLst>
      <p:ext uri="{BB962C8B-B14F-4D97-AF65-F5344CB8AC3E}">
        <p14:creationId xmlns:p14="http://schemas.microsoft.com/office/powerpoint/2010/main" val="632985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96634-A0C3-479E-9517-A1219CD5B5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solidFill>
                  <a:srgbClr val="002060"/>
                </a:solidFill>
              </a:rPr>
              <a:t>Phase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C74D9D-E244-4098-AEDD-E37F0014BA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6365" y="3509963"/>
            <a:ext cx="8309113" cy="1655762"/>
          </a:xfrm>
        </p:spPr>
        <p:txBody>
          <a:bodyPr/>
          <a:lstStyle/>
          <a:p>
            <a:r>
              <a:rPr lang="en-IN" dirty="0"/>
              <a:t>Training Neural Network model for the Bot which will predict the         up-next angle.</a:t>
            </a:r>
          </a:p>
        </p:txBody>
      </p:sp>
    </p:spTree>
    <p:extLst>
      <p:ext uri="{BB962C8B-B14F-4D97-AF65-F5344CB8AC3E}">
        <p14:creationId xmlns:p14="http://schemas.microsoft.com/office/powerpoint/2010/main" val="1008071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7C78B-653C-4F68-BD93-5E7E77C30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890" y="396174"/>
            <a:ext cx="10134600" cy="761309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002060"/>
                </a:solidFill>
              </a:rPr>
              <a:t>Step 1. </a:t>
            </a:r>
            <a:r>
              <a:rPr lang="en-IN" b="1" dirty="0">
                <a:solidFill>
                  <a:srgbClr val="002060"/>
                </a:solidFill>
              </a:rPr>
              <a:t>Data 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E4EF5-799F-446F-B403-77CE14C7F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4144617" cy="4351338"/>
          </a:xfrm>
        </p:spPr>
        <p:txBody>
          <a:bodyPr>
            <a:normAutofit/>
          </a:bodyPr>
          <a:lstStyle/>
          <a:p>
            <a:r>
              <a:rPr lang="en-IN" sz="2000" dirty="0"/>
              <a:t>Scaling the steering angle.</a:t>
            </a:r>
          </a:p>
          <a:p>
            <a:r>
              <a:rPr lang="en-IN" sz="2000" dirty="0"/>
              <a:t>The steering angles are scaled between 0-1.</a:t>
            </a:r>
          </a:p>
          <a:p>
            <a:pPr marL="0" indent="0">
              <a:buNone/>
            </a:pPr>
            <a:r>
              <a:rPr lang="en-IN" sz="2000" dirty="0"/>
              <a:t>    </a:t>
            </a:r>
          </a:p>
          <a:p>
            <a:pPr marL="0" indent="0">
              <a:buNone/>
            </a:pPr>
            <a:r>
              <a:rPr lang="en-IN" sz="2000" dirty="0"/>
              <a:t>    Sample scaled values:</a:t>
            </a:r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endParaRPr lang="en-IN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D3F840-6C3E-4CAD-BCC0-93B211D0F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069" y="3548270"/>
            <a:ext cx="1584014" cy="20563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54C24C0-0883-4D25-AAED-F03734D86FE9}"/>
              </a:ext>
            </a:extLst>
          </p:cNvPr>
          <p:cNvSpPr/>
          <p:nvPr/>
        </p:nvSpPr>
        <p:spPr>
          <a:xfrm>
            <a:off x="4982817" y="1253331"/>
            <a:ext cx="718215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/>
              <a:t>Grey-scaling coloured (BGR) image and normalizing pixel values.</a:t>
            </a:r>
          </a:p>
          <a:p>
            <a:r>
              <a:rPr lang="en-IN" sz="2000" dirty="0"/>
              <a:t>     (pixel value = pixel value /255)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4AD33B-BE43-48FD-AA0E-9827D009D6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4" r="2945" b="6261"/>
          <a:stretch/>
        </p:blipFill>
        <p:spPr>
          <a:xfrm>
            <a:off x="6715167" y="2236986"/>
            <a:ext cx="2714831" cy="16643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6F66867-AA13-42CA-A4CE-160F10599842}"/>
              </a:ext>
            </a:extLst>
          </p:cNvPr>
          <p:cNvSpPr/>
          <p:nvPr/>
        </p:nvSpPr>
        <p:spPr>
          <a:xfrm>
            <a:off x="5899226" y="5048327"/>
            <a:ext cx="1113185" cy="9133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645761-F47C-4B1A-9B59-2CCF101C6D28}"/>
              </a:ext>
            </a:extLst>
          </p:cNvPr>
          <p:cNvSpPr/>
          <p:nvPr/>
        </p:nvSpPr>
        <p:spPr>
          <a:xfrm>
            <a:off x="6029738" y="4896784"/>
            <a:ext cx="1113185" cy="913399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8A805C-9992-4790-AD10-63C4DAAC3FC6}"/>
              </a:ext>
            </a:extLst>
          </p:cNvPr>
          <p:cNvSpPr/>
          <p:nvPr/>
        </p:nvSpPr>
        <p:spPr>
          <a:xfrm>
            <a:off x="6164270" y="4705089"/>
            <a:ext cx="1113185" cy="91339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018A296-7F5C-4354-A149-4A311D54C50F}"/>
              </a:ext>
            </a:extLst>
          </p:cNvPr>
          <p:cNvSpPr/>
          <p:nvPr/>
        </p:nvSpPr>
        <p:spPr>
          <a:xfrm>
            <a:off x="7673009" y="5048327"/>
            <a:ext cx="1934817" cy="173030"/>
          </a:xfrm>
          <a:prstGeom prst="rightArrow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3B0B3C-8B9A-4955-8947-6095A1805B41}"/>
              </a:ext>
            </a:extLst>
          </p:cNvPr>
          <p:cNvSpPr/>
          <p:nvPr/>
        </p:nvSpPr>
        <p:spPr>
          <a:xfrm>
            <a:off x="10003379" y="4705089"/>
            <a:ext cx="1234463" cy="10065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080C8B-CF9B-4EF3-89E0-721EAFC79A89}"/>
              </a:ext>
            </a:extLst>
          </p:cNvPr>
          <p:cNvSpPr txBox="1"/>
          <p:nvPr/>
        </p:nvSpPr>
        <p:spPr>
          <a:xfrm>
            <a:off x="6321282" y="611728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BGR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E75763-D6E4-4B92-AC4C-0266EF30C037}"/>
              </a:ext>
            </a:extLst>
          </p:cNvPr>
          <p:cNvSpPr txBox="1"/>
          <p:nvPr/>
        </p:nvSpPr>
        <p:spPr>
          <a:xfrm>
            <a:off x="10316815" y="6109107"/>
            <a:ext cx="669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Gray </a:t>
            </a:r>
          </a:p>
        </p:txBody>
      </p:sp>
    </p:spTree>
    <p:extLst>
      <p:ext uri="{BB962C8B-B14F-4D97-AF65-F5344CB8AC3E}">
        <p14:creationId xmlns:p14="http://schemas.microsoft.com/office/powerpoint/2010/main" val="2765821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B054A-D99A-4019-957A-226C60E6C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5" y="411719"/>
            <a:ext cx="9607680" cy="874773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002060"/>
                </a:solidFill>
              </a:rPr>
              <a:t>Step 2. </a:t>
            </a:r>
            <a:r>
              <a:rPr lang="en-IN" b="1" dirty="0">
                <a:solidFill>
                  <a:srgbClr val="002060"/>
                </a:solidFill>
              </a:rPr>
              <a:t>Training Neural network Model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38592CC-58F1-438C-85EC-7E4800E4E9C7}"/>
              </a:ext>
            </a:extLst>
          </p:cNvPr>
          <p:cNvSpPr/>
          <p:nvPr/>
        </p:nvSpPr>
        <p:spPr>
          <a:xfrm>
            <a:off x="4731026" y="2411896"/>
            <a:ext cx="2531165" cy="258417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/>
                </a:solidFill>
              </a:rPr>
              <a:t>CNN model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3968731-470F-4F04-B3B1-DD9F8EDBF66B}"/>
              </a:ext>
            </a:extLst>
          </p:cNvPr>
          <p:cNvSpPr/>
          <p:nvPr/>
        </p:nvSpPr>
        <p:spPr>
          <a:xfrm>
            <a:off x="3436189" y="3597965"/>
            <a:ext cx="1190442" cy="2120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5A8D71C-19D3-409A-A784-895D4EB57571}"/>
              </a:ext>
            </a:extLst>
          </p:cNvPr>
          <p:cNvSpPr/>
          <p:nvPr/>
        </p:nvSpPr>
        <p:spPr>
          <a:xfrm>
            <a:off x="7382587" y="3597965"/>
            <a:ext cx="1190442" cy="2120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F725B-40AE-49BC-BE98-A277DA1CA35E}"/>
              </a:ext>
            </a:extLst>
          </p:cNvPr>
          <p:cNvSpPr txBox="1"/>
          <p:nvPr/>
        </p:nvSpPr>
        <p:spPr>
          <a:xfrm>
            <a:off x="8573029" y="3429000"/>
            <a:ext cx="1012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Steering </a:t>
            </a:r>
          </a:p>
          <a:p>
            <a:r>
              <a:rPr lang="en-IN" dirty="0"/>
              <a:t>Angle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A0E207-E7DF-40E4-9940-92C71E6DDCDC}"/>
              </a:ext>
            </a:extLst>
          </p:cNvPr>
          <p:cNvCxnSpPr>
            <a:cxnSpLocks/>
          </p:cNvCxnSpPr>
          <p:nvPr/>
        </p:nvCxnSpPr>
        <p:spPr>
          <a:xfrm>
            <a:off x="9752473" y="2674941"/>
            <a:ext cx="10998" cy="2270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98A6675-C4B3-42DB-AC56-4CD5FE17521A}"/>
              </a:ext>
            </a:extLst>
          </p:cNvPr>
          <p:cNvSpPr txBox="1"/>
          <p:nvPr/>
        </p:nvSpPr>
        <p:spPr>
          <a:xfrm>
            <a:off x="9930394" y="2615935"/>
            <a:ext cx="22615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dirty="0"/>
              <a:t>-Calculate the</a:t>
            </a:r>
          </a:p>
          <a:p>
            <a:pPr algn="just"/>
            <a:r>
              <a:rPr lang="en-IN" dirty="0"/>
              <a:t> angle difference/loss (Mean Squared)</a:t>
            </a:r>
          </a:p>
          <a:p>
            <a:pPr algn="just"/>
            <a:endParaRPr lang="en-IN" dirty="0"/>
          </a:p>
          <a:p>
            <a:pPr algn="just"/>
            <a:r>
              <a:rPr lang="en-IN" dirty="0"/>
              <a:t>-Adjust the weights.</a:t>
            </a:r>
          </a:p>
          <a:p>
            <a:pPr algn="just"/>
            <a:endParaRPr lang="en-IN" dirty="0"/>
          </a:p>
          <a:p>
            <a:pPr algn="just"/>
            <a:r>
              <a:rPr lang="en-IN" dirty="0"/>
              <a:t>-Back proportion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A7F174-4818-4D1E-864B-4F36455923B3}"/>
              </a:ext>
            </a:extLst>
          </p:cNvPr>
          <p:cNvSpPr txBox="1"/>
          <p:nvPr/>
        </p:nvSpPr>
        <p:spPr>
          <a:xfrm>
            <a:off x="1086677" y="4185595"/>
            <a:ext cx="222911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Image (184x320)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D4220A-B2FE-46C5-918B-1B6FABE1E769}"/>
              </a:ext>
            </a:extLst>
          </p:cNvPr>
          <p:cNvSpPr/>
          <p:nvPr/>
        </p:nvSpPr>
        <p:spPr>
          <a:xfrm>
            <a:off x="1086678" y="2981739"/>
            <a:ext cx="2229115" cy="15902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460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DDDA9-FFB9-4E8F-99E3-62F600416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329793"/>
            <a:ext cx="10174357" cy="575779"/>
          </a:xfrm>
        </p:spPr>
        <p:txBody>
          <a:bodyPr>
            <a:normAutofit fontScale="90000"/>
          </a:bodyPr>
          <a:lstStyle/>
          <a:p>
            <a:r>
              <a:rPr lang="en-IN" sz="3600" dirty="0">
                <a:solidFill>
                  <a:srgbClr val="002060"/>
                </a:solidFill>
              </a:rPr>
              <a:t>Some hit and trails for making good CNN architecture: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70E6262-CB93-4841-A691-AD7C191B20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68751"/>
              </p:ext>
            </p:extLst>
          </p:nvPr>
        </p:nvGraphicFramePr>
        <p:xfrm>
          <a:off x="331304" y="1239899"/>
          <a:ext cx="11595653" cy="521359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137037">
                  <a:extLst>
                    <a:ext uri="{9D8B030D-6E8A-4147-A177-3AD203B41FA5}">
                      <a16:colId xmlns:a16="http://schemas.microsoft.com/office/drawing/2014/main" val="1984144136"/>
                    </a:ext>
                  </a:extLst>
                </a:gridCol>
                <a:gridCol w="1137037">
                  <a:extLst>
                    <a:ext uri="{9D8B030D-6E8A-4147-A177-3AD203B41FA5}">
                      <a16:colId xmlns:a16="http://schemas.microsoft.com/office/drawing/2014/main" val="3204959392"/>
                    </a:ext>
                  </a:extLst>
                </a:gridCol>
                <a:gridCol w="1137037">
                  <a:extLst>
                    <a:ext uri="{9D8B030D-6E8A-4147-A177-3AD203B41FA5}">
                      <a16:colId xmlns:a16="http://schemas.microsoft.com/office/drawing/2014/main" val="621707151"/>
                    </a:ext>
                  </a:extLst>
                </a:gridCol>
                <a:gridCol w="1137037">
                  <a:extLst>
                    <a:ext uri="{9D8B030D-6E8A-4147-A177-3AD203B41FA5}">
                      <a16:colId xmlns:a16="http://schemas.microsoft.com/office/drawing/2014/main" val="310195199"/>
                    </a:ext>
                  </a:extLst>
                </a:gridCol>
                <a:gridCol w="1137037">
                  <a:extLst>
                    <a:ext uri="{9D8B030D-6E8A-4147-A177-3AD203B41FA5}">
                      <a16:colId xmlns:a16="http://schemas.microsoft.com/office/drawing/2014/main" val="2206143072"/>
                    </a:ext>
                  </a:extLst>
                </a:gridCol>
                <a:gridCol w="1218736">
                  <a:extLst>
                    <a:ext uri="{9D8B030D-6E8A-4147-A177-3AD203B41FA5}">
                      <a16:colId xmlns:a16="http://schemas.microsoft.com/office/drawing/2014/main" val="853342686"/>
                    </a:ext>
                  </a:extLst>
                </a:gridCol>
                <a:gridCol w="1166654">
                  <a:extLst>
                    <a:ext uri="{9D8B030D-6E8A-4147-A177-3AD203B41FA5}">
                      <a16:colId xmlns:a16="http://schemas.microsoft.com/office/drawing/2014/main" val="378400935"/>
                    </a:ext>
                  </a:extLst>
                </a:gridCol>
                <a:gridCol w="1431234">
                  <a:extLst>
                    <a:ext uri="{9D8B030D-6E8A-4147-A177-3AD203B41FA5}">
                      <a16:colId xmlns:a16="http://schemas.microsoft.com/office/drawing/2014/main" val="883330617"/>
                    </a:ext>
                  </a:extLst>
                </a:gridCol>
                <a:gridCol w="1099931">
                  <a:extLst>
                    <a:ext uri="{9D8B030D-6E8A-4147-A177-3AD203B41FA5}">
                      <a16:colId xmlns:a16="http://schemas.microsoft.com/office/drawing/2014/main" val="1864775870"/>
                    </a:ext>
                  </a:extLst>
                </a:gridCol>
                <a:gridCol w="993913">
                  <a:extLst>
                    <a:ext uri="{9D8B030D-6E8A-4147-A177-3AD203B41FA5}">
                      <a16:colId xmlns:a16="http://schemas.microsoft.com/office/drawing/2014/main" val="4055752367"/>
                    </a:ext>
                  </a:extLst>
                </a:gridCol>
              </a:tblGrid>
              <a:tr h="5807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Convolution layers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Maxpool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Dense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Dropouts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No. of 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Activation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Optimizer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Weight initialization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Loss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524984"/>
                  </a:ext>
                </a:extLst>
              </a:tr>
              <a:tr h="508168">
                <a:tc>
                  <a:txBody>
                    <a:bodyPr/>
                    <a:lstStyle/>
                    <a:p>
                      <a:r>
                        <a:rPr lang="en-US" dirty="0"/>
                        <a:t>4 (5x5)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(2x2)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2.0271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2.9987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069834"/>
                  </a:ext>
                </a:extLst>
              </a:tr>
              <a:tr h="508168">
                <a:tc>
                  <a:txBody>
                    <a:bodyPr/>
                    <a:lstStyle/>
                    <a:p>
                      <a:r>
                        <a:rPr lang="en-US" dirty="0"/>
                        <a:t>8 (5x5)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(2x2)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1.3044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357632"/>
                  </a:ext>
                </a:extLst>
              </a:tr>
              <a:tr h="508168">
                <a:tc>
                  <a:txBody>
                    <a:bodyPr/>
                    <a:lstStyle/>
                    <a:p>
                      <a:r>
                        <a:rPr lang="en-US" dirty="0"/>
                        <a:t>8 (5x5)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2(2x2)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relu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adam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He_normal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0.0014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0.0019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413728"/>
                  </a:ext>
                </a:extLst>
              </a:tr>
              <a:tr h="508168">
                <a:tc>
                  <a:txBody>
                    <a:bodyPr/>
                    <a:lstStyle/>
                    <a:p>
                      <a:r>
                        <a:rPr lang="en-US" dirty="0"/>
                        <a:t>8 (5x5)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2(2x2)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318631"/>
                  </a:ext>
                </a:extLst>
              </a:tr>
              <a:tr h="508168">
                <a:tc>
                  <a:txBody>
                    <a:bodyPr/>
                    <a:lstStyle/>
                    <a:p>
                      <a:r>
                        <a:rPr lang="en-US" dirty="0"/>
                        <a:t>8(5x5)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2(2x2)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sgd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He_normal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168372"/>
                  </a:ext>
                </a:extLst>
              </a:tr>
              <a:tr h="508168">
                <a:tc>
                  <a:txBody>
                    <a:bodyPr/>
                    <a:lstStyle/>
                    <a:p>
                      <a:r>
                        <a:rPr lang="en-US" dirty="0"/>
                        <a:t>8(5x5)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2(2x2)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RMSProp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711838"/>
                  </a:ext>
                </a:extLst>
              </a:tr>
              <a:tr h="508168">
                <a:tc>
                  <a:txBody>
                    <a:bodyPr/>
                    <a:lstStyle/>
                    <a:p>
                      <a:r>
                        <a:rPr lang="en-US" dirty="0"/>
                        <a:t>8(5x5)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2(2x2)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RMSProp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He_normal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0.00351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208401"/>
                  </a:ext>
                </a:extLst>
              </a:tr>
              <a:tr h="508168">
                <a:tc>
                  <a:txBody>
                    <a:bodyPr/>
                    <a:lstStyle/>
                    <a:p>
                      <a:r>
                        <a:rPr lang="en-US" dirty="0"/>
                        <a:t>8(5x5)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2(2x2)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tanh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He_normal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616494"/>
                  </a:ext>
                </a:extLst>
              </a:tr>
              <a:tr h="508168">
                <a:tc>
                  <a:txBody>
                    <a:bodyPr/>
                    <a:lstStyle/>
                    <a:p>
                      <a:r>
                        <a:rPr lang="en-US" dirty="0"/>
                        <a:t>8(5x5)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2(2x2)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sgd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8.3559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8.1224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4635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144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96634-A0C3-479E-9517-A1219CD5B5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solidFill>
                  <a:srgbClr val="002060"/>
                </a:solidFill>
              </a:rPr>
              <a:t>Phase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C74D9D-E244-4098-AEDD-E37F0014BA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Node detection</a:t>
            </a:r>
          </a:p>
        </p:txBody>
      </p:sp>
    </p:spTree>
    <p:extLst>
      <p:ext uri="{BB962C8B-B14F-4D97-AF65-F5344CB8AC3E}">
        <p14:creationId xmlns:p14="http://schemas.microsoft.com/office/powerpoint/2010/main" val="498627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7925</TotalTime>
  <Words>735</Words>
  <Application>Microsoft Office PowerPoint</Application>
  <PresentationFormat>Widescreen</PresentationFormat>
  <Paragraphs>198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Office Theme</vt:lpstr>
      <vt:lpstr>Hardware Components:</vt:lpstr>
      <vt:lpstr>Phase 1</vt:lpstr>
      <vt:lpstr>PowerPoint Presentation</vt:lpstr>
      <vt:lpstr>Dataset samples:</vt:lpstr>
      <vt:lpstr>Phase 2</vt:lpstr>
      <vt:lpstr>Step 1. Data Pre-processing</vt:lpstr>
      <vt:lpstr>Step 2. Training Neural network Model </vt:lpstr>
      <vt:lpstr>Some hit and trails for making good CNN architecture:</vt:lpstr>
      <vt:lpstr>Phase 3</vt:lpstr>
      <vt:lpstr>Mnist model Dataset:</vt:lpstr>
      <vt:lpstr>Mnist model</vt:lpstr>
      <vt:lpstr>Phase 4</vt:lpstr>
      <vt:lpstr>Defining ratios to power motors  according to the angle predicted:</vt:lpstr>
      <vt:lpstr>Key challenges: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Phase 1</dc:title>
  <dc:creator>VANSHIKA</dc:creator>
  <cp:keywords>C_Unrestricted</cp:keywords>
  <cp:lastModifiedBy>Vanshika Soni</cp:lastModifiedBy>
  <cp:revision>115</cp:revision>
  <dcterms:created xsi:type="dcterms:W3CDTF">2019-08-22T20:04:34Z</dcterms:created>
  <dcterms:modified xsi:type="dcterms:W3CDTF">2021-10-16T09:37:30Z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Confidentiality">
    <vt:lpwstr>Unrestricted</vt:lpwstr>
  </property>
  <property fmtid="{D5CDD505-2E9C-101B-9397-08002B2CF9AE}" pid="3" name="sodocoClasLang">
    <vt:lpwstr>Unrestricted</vt:lpwstr>
  </property>
  <property fmtid="{D5CDD505-2E9C-101B-9397-08002B2CF9AE}" pid="4" name="sodocoClasLangId">
    <vt:i4>0</vt:i4>
  </property>
  <property fmtid="{D5CDD505-2E9C-101B-9397-08002B2CF9AE}" pid="5" name="sodocoClasId">
    <vt:i4>0</vt:i4>
  </property>
</Properties>
</file>